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2" r:id="rId10"/>
    <p:sldId id="303" r:id="rId11"/>
    <p:sldId id="304" r:id="rId12"/>
    <p:sldId id="305" r:id="rId13"/>
    <p:sldId id="306" r:id="rId14"/>
    <p:sldId id="260" r:id="rId15"/>
    <p:sldId id="2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113" d="100"/>
          <a:sy n="113" d="100"/>
        </p:scale>
        <p:origin x="924" y="102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3E72E-D453-4EC7-8EC3-2B99D5BD5A42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A62A5-3500-4F5C-986A-558A5D25B0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3429000"/>
            <a:ext cx="12192000" cy="343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4149000"/>
            <a:ext cx="8976000" cy="271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5625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0"/>
            <a:ext cx="5758414" cy="5774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15125" y="145449"/>
            <a:ext cx="3640875" cy="292172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80125" y="145450"/>
            <a:ext cx="3640875" cy="292172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pPr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trafaret-decor.ru/sites/default/files/2023-01/%D0%A4%D0%BE%D0%BD%20%D1%82%D0%B5%D1%80%D1%80%D0%BE%D1%80%D0%B8%D0%B7%D0%BC%20%2823%29.jpg"/>
          <p:cNvPicPr>
            <a:picLocks noChangeAspect="1" noChangeArrowheads="1"/>
          </p:cNvPicPr>
          <p:nvPr/>
        </p:nvPicPr>
        <p:blipFill>
          <a:blip r:embed="rId2"/>
          <a:srcRect r="36139"/>
          <a:stretch>
            <a:fillRect/>
          </a:stretch>
        </p:blipFill>
        <p:spPr bwMode="auto">
          <a:xfrm>
            <a:off x="6024562" y="0"/>
            <a:ext cx="6167438" cy="6863728"/>
          </a:xfrm>
          <a:prstGeom prst="rect">
            <a:avLst/>
          </a:prstGeom>
          <a:noFill/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023902" y="2357430"/>
            <a:ext cx="6530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ПРОТИВОДЕЙСТВИЕ ТЕРРОРИЗМУ И ЭКСТРЕМИЗМУ</a:t>
            </a: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214290"/>
            <a:ext cx="6706065" cy="6688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ПРОТИВОДЕЙСТВИЕ: МЕРЫ ОТВЕТСТВЕННОСТИ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865248" y="3198909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1023998" y="3274923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666844" y="857232"/>
            <a:ext cx="760844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За публичные действия, направленные на дискредитацию использования Вооруженных Сил Российской Федерации в целях защиты интересов Российской Федерации и ее граждан, поддержания международного мира и безопасности, в том числе публичные призывы к воспрепятствованию использования Вооруженных Сил Российской Федерации в указанных целях</a:t>
            </a:r>
          </a:p>
          <a:p>
            <a:r>
              <a:rPr lang="ru-RU" sz="2000" i="1" dirty="0"/>
              <a:t>Ответственность: УК РФ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Максимальное наказание 3 года лишения свободы.</a:t>
            </a:r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0"/>
            <a:ext cx="6706065" cy="6688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ПРОТИВОДЕЙСТВИЕ: МЕРЫ ОТВЕТСТВЕННОСТИ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2559" y="5703815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5274" y="3214686"/>
            <a:ext cx="875145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за публичные призывы к осуществлению деятельности, направленной против безопасности государства;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 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за неоднократные пропаганду либо публичное демонстрирование нацистской атрибутики или символики, либо атрибутики или символики экстремистских организаций, либо иных атрибутики или символики, пропаганду либо публичное демонстрирование которых запрещены федеральными законами;</a:t>
            </a:r>
          </a:p>
          <a:p>
            <a:endParaRPr lang="ru-RU" dirty="0">
              <a:solidFill>
                <a:schemeClr val="accent2"/>
              </a:solidFill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за нарушение требований по защите государственной тайны.</a:t>
            </a:r>
          </a:p>
          <a:p>
            <a:r>
              <a:rPr lang="ru-RU" sz="2000" i="1" dirty="0"/>
              <a:t>Ответственность: УК РФ</a:t>
            </a:r>
            <a:endParaRPr lang="ru-RU" sz="2000" dirty="0"/>
          </a:p>
          <a:p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5274" y="571480"/>
            <a:ext cx="90726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за участие гражданина Российской Федерации или постоянно проживающего в Российской Федерации лица без гражданства в вооруженном конфликте, военных действиях или иных действиях с применением вооружения и военной техники на территории иностранного государства в целях, противоречащих интересам Российской Федерации;</a:t>
            </a:r>
          </a:p>
          <a:p>
            <a:endParaRPr lang="ru-RU" sz="1600" dirty="0">
              <a:solidFill>
                <a:schemeClr val="accent2"/>
              </a:solidFill>
            </a:endParaRPr>
          </a:p>
          <a:p>
            <a:r>
              <a:rPr lang="ru-RU" sz="2000" dirty="0">
                <a:solidFill>
                  <a:schemeClr val="accent2"/>
                </a:solidFill>
              </a:rPr>
              <a:t>за сотрудничество на конфиденциальной основе с иностранным государством, международной либо иностранной организацией;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91901" y="714356"/>
            <a:ext cx="500066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91901" y="2500306"/>
            <a:ext cx="500066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91901" y="3357562"/>
            <a:ext cx="500066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91901" y="4286256"/>
            <a:ext cx="500066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1DA1F3B-1D8A-4C29-BE26-73DBFD55B578}"/>
              </a:ext>
            </a:extLst>
          </p:cNvPr>
          <p:cNvSpPr/>
          <p:nvPr/>
        </p:nvSpPr>
        <p:spPr>
          <a:xfrm>
            <a:off x="91901" y="5760485"/>
            <a:ext cx="500066" cy="4286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9522" y="1500174"/>
            <a:ext cx="46622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Федеральный закон от 14 июля 2022 г. № 255-ФЗ «О контроле за деятельностью лиц, находящихся под иностранным влиянием».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Под иностранным агентом понимается лицо, получившее поддержку и/или находящееся под иностранным влиянием в иных формах и осуществляющее деятельность, виды которой установлены настоящим законом.</a:t>
            </a: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 txBox="1">
            <a:spLocks/>
          </p:cNvSpPr>
          <p:nvPr/>
        </p:nvSpPr>
        <p:spPr>
          <a:xfrm>
            <a:off x="452398" y="214290"/>
            <a:ext cx="6706065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ПРОТИВОДЕЙСТВИЕ: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МЕРЫ ОТВЕТСТВЕННОСТИ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691274" y="3214686"/>
            <a:ext cx="550072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В начале контента </a:t>
            </a:r>
            <a:r>
              <a:rPr lang="ru-RU" sz="2000" dirty="0" err="1"/>
              <a:t>иноагента</a:t>
            </a:r>
            <a:r>
              <a:rPr lang="ru-RU" sz="2000" dirty="0"/>
              <a:t> необходимо указывать этот статус. </a:t>
            </a:r>
          </a:p>
          <a:p>
            <a:endParaRPr lang="ru-RU" sz="2000" dirty="0"/>
          </a:p>
          <a:p>
            <a:r>
              <a:rPr lang="ru-RU" sz="2000" dirty="0"/>
              <a:t>Уведомление должно звучать в самом начале музыкального трека, на него нельзя накладывать звуковые фрагменты, нельзя увеличивать скорость воспроизведения. </a:t>
            </a:r>
          </a:p>
          <a:p>
            <a:endParaRPr lang="ru-RU" sz="2000" dirty="0"/>
          </a:p>
          <a:p>
            <a:r>
              <a:rPr lang="ru-RU" sz="2000" dirty="0"/>
              <a:t>Если это видео, то пометка должна располагаться по центру кадра и занимать не меньше 20 процентов изображения.</a:t>
            </a:r>
          </a:p>
        </p:txBody>
      </p:sp>
      <p:pic>
        <p:nvPicPr>
          <p:cNvPr id="68610" name="Picture 2" descr="https://roskomsvoboda.org/uploads/images/photo_2021-05-20_20-46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2" y="0"/>
            <a:ext cx="4786346" cy="2857520"/>
          </a:xfrm>
          <a:prstGeom prst="rect">
            <a:avLst/>
          </a:prstGeom>
          <a:noFill/>
        </p:spPr>
      </p:pic>
      <p:sp>
        <p:nvSpPr>
          <p:cNvPr id="19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5865908" y="327034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5865908" y="4556230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5937346" y="584211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 txBox="1">
            <a:spLocks/>
          </p:cNvSpPr>
          <p:nvPr/>
        </p:nvSpPr>
        <p:spPr>
          <a:xfrm>
            <a:off x="452398" y="214290"/>
            <a:ext cx="6706065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ПРОТИВОДЕЙСТВИЕ: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МЕРЫ ОТВЕТСТВЕННОСТИ</a:t>
            </a:r>
          </a:p>
        </p:txBody>
      </p:sp>
      <p:pic>
        <p:nvPicPr>
          <p:cNvPr id="68610" name="Picture 2" descr="https://roskomsvoboda.org/uploads/images/photo_2021-05-20_20-46-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2992" y="0"/>
            <a:ext cx="4786346" cy="285752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38150" y="3286124"/>
            <a:ext cx="10561173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За прослушивание песен </a:t>
            </a:r>
            <a:r>
              <a:rPr lang="ru-RU" sz="2400" dirty="0" err="1"/>
              <a:t>иноагентов</a:t>
            </a:r>
            <a:r>
              <a:rPr lang="ru-RU" sz="2400" dirty="0"/>
              <a:t> без маркировки для граждан предусмотрена административная ответственность по ст. 13.15 Кодекса об административных правонарушениях РФ (злоупотребление средствами массовой информации). </a:t>
            </a:r>
          </a:p>
          <a:p>
            <a:endParaRPr lang="ru-RU" sz="2400" dirty="0"/>
          </a:p>
          <a:p>
            <a:r>
              <a:rPr lang="ru-RU" sz="2400" dirty="0"/>
              <a:t>Штраф составит от 2 до 2,5 тыс. руб. с конфискацией предмета административного правонарушения либо без конфискации.</a:t>
            </a: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9294932" y="5127734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453682" y="5203748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166646" y="785794"/>
            <a:ext cx="63817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Лайки и </a:t>
            </a:r>
            <a:r>
              <a:rPr lang="ru-RU" sz="2400" dirty="0" err="1"/>
              <a:t>репосты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Согласно действующему законодательству за </a:t>
            </a:r>
            <a:r>
              <a:rPr lang="ru-RU" sz="2400" dirty="0" err="1"/>
              <a:t>репост</a:t>
            </a:r>
            <a:r>
              <a:rPr lang="ru-RU" sz="2400" dirty="0"/>
              <a:t> публикаций запрещенного материала экстремистского характера пользователя в первый раз пользователя привлекают по статье 20.3.1 КоАП, второй раз уже по УК.</a:t>
            </a:r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30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0"/>
            <a:ext cx="6706065" cy="6688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ПРОТИВОДЕЙСТВИЕ: МЕРЫ ОТВЕТСТВЕННОСТИ</a:t>
            </a:r>
          </a:p>
        </p:txBody>
      </p:sp>
      <p:pic>
        <p:nvPicPr>
          <p:cNvPr id="35842" name="Picture 2" descr="https://i1.wp.com/softolet.ru/wp-content/uploads/2017/02/like34-1024x5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778" y="3863164"/>
            <a:ext cx="4786346" cy="2393174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6953256" y="357166"/>
            <a:ext cx="492922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Так же возможно привлечение к ответственности по статьям: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КоАП20.29 "Производство и распространение экстремистских материалов",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УК 280 "Публичные призывы к осуществлению экстремистской деятельности",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УК 280.1 "Публичные призывы к осуществлению действий, направленных на нарушение территориальной целостности РФ",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bg1"/>
                </a:solidFill>
              </a:rPr>
              <a:t>УК 282 "Возбуждение ненависти либо вражды" 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20">
            <a:extLst>
              <a:ext uri="{FF2B5EF4-FFF2-40B4-BE49-F238E27FC236}">
                <a16:creationId xmlns:a16="http://schemas.microsoft.com/office/drawing/2014/main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8DAF865-96F5-4176-9983-A7D572FF73F1}"/>
              </a:ext>
            </a:extLst>
          </p:cNvPr>
          <p:cNvSpPr txBox="1"/>
          <p:nvPr/>
        </p:nvSpPr>
        <p:spPr>
          <a:xfrm>
            <a:off x="1166778" y="2500306"/>
            <a:ext cx="5230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БУДЬТЕ БДИТЕЛЬНЫ!</a:t>
            </a:r>
          </a:p>
        </p:txBody>
      </p:sp>
      <p:pic>
        <p:nvPicPr>
          <p:cNvPr id="19" name="Picture 2" descr="https://avatars.mds.yandex.net/i?id=7054f070a401b3f0329189c2704d4cad949d4f47-5529899-images-thumbs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446" y="4000504"/>
            <a:ext cx="4698745" cy="27087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dn.culture.ru/images/113b3d3d-6f00-5c92-87ff-5bb6eeb7f738"/>
          <p:cNvPicPr>
            <a:picLocks noChangeAspect="1" noChangeArrowheads="1"/>
          </p:cNvPicPr>
          <p:nvPr/>
        </p:nvPicPr>
        <p:blipFill>
          <a:blip r:embed="rId2"/>
          <a:srcRect l="21680" t="3529" r="23094"/>
          <a:stretch>
            <a:fillRect/>
          </a:stretch>
        </p:blipFill>
        <p:spPr bwMode="auto">
          <a:xfrm>
            <a:off x="309522" y="857232"/>
            <a:ext cx="4926759" cy="5715040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0" y="0"/>
            <a:ext cx="4144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ТЕРРОРИЗМ И ЭКСТРЕМИЗМ: 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СУЩНОСТЬ И ПРИЗНАКИ</a:t>
            </a: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5381620" y="500042"/>
            <a:ext cx="6143668" cy="2214578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>
            <a:no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ЭКСТРЕМИЗМ –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какое-либо деяние, направленное на насильственный  захват власти или насильственное удержание власти, а также на насильственное изменение конституционного строя государства, а равно насильственное посягательство на общественную безопасность. 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5524496" y="3714752"/>
            <a:ext cx="625794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ТЕРРОРИЗМ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идеология насилия и  практика воздействия на принятие  решения органами государственной  власти, органами местного  самоуправления или международными  организациями, связанные с  устрашением населения и (или) иными  формами противоправных  насильственных действий.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 descr="https://cdn.culture.ru/images/433dc7ce-5f58-5813-8f1e-1ae37315e7fe"/>
          <p:cNvPicPr>
            <a:picLocks noChangeAspect="1" noChangeArrowheads="1"/>
          </p:cNvPicPr>
          <p:nvPr/>
        </p:nvPicPr>
        <p:blipFill>
          <a:blip r:embed="rId2"/>
          <a:srcRect l="25397" t="39290"/>
          <a:stretch>
            <a:fillRect/>
          </a:stretch>
        </p:blipFill>
        <p:spPr bwMode="auto">
          <a:xfrm>
            <a:off x="0" y="1142984"/>
            <a:ext cx="6881818" cy="3959388"/>
          </a:xfrm>
          <a:prstGeom prst="rect">
            <a:avLst/>
          </a:prstGeom>
          <a:noFill/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689455">
            <a:off x="6580287" y="841454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6639309" y="91746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8CC53EC2-8418-4A1F-B254-1AB8B43FF781}"/>
              </a:ext>
            </a:extLst>
          </p:cNvPr>
          <p:cNvSpPr/>
          <p:nvPr/>
        </p:nvSpPr>
        <p:spPr>
          <a:xfrm rot="2689455">
            <a:off x="6580288" y="1984462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1AE90AF-0C49-4E70-801F-C742A62FEB2D}"/>
              </a:ext>
            </a:extLst>
          </p:cNvPr>
          <p:cNvSpPr txBox="1"/>
          <p:nvPr/>
        </p:nvSpPr>
        <p:spPr>
          <a:xfrm>
            <a:off x="6639310" y="2060476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id="{5F3D990B-820E-4EAF-82B8-E58645BD3D44}"/>
              </a:ext>
            </a:extLst>
          </p:cNvPr>
          <p:cNvSpPr/>
          <p:nvPr/>
        </p:nvSpPr>
        <p:spPr>
          <a:xfrm rot="2689455">
            <a:off x="6580287" y="3198909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C18981D-1086-4742-A85D-E28A164760EB}"/>
              </a:ext>
            </a:extLst>
          </p:cNvPr>
          <p:cNvSpPr txBox="1"/>
          <p:nvPr/>
        </p:nvSpPr>
        <p:spPr>
          <a:xfrm>
            <a:off x="6639309" y="327492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80289" y="4341917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39311" y="441793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0"/>
            <a:ext cx="4144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ТЕРРОРИЗМ И ЭКСТРЕМИЗМ: </a:t>
            </a: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rgbClr val="FF0000"/>
                </a:solidFill>
              </a:rPr>
              <a:t>СУЩНОСТЬ И ПРИЗНАКИ</a:t>
            </a:r>
          </a:p>
        </p:txBody>
      </p:sp>
      <p:sp>
        <p:nvSpPr>
          <p:cNvPr id="30" name="Содержимое 2"/>
          <p:cNvSpPr txBox="1">
            <a:spLocks/>
          </p:cNvSpPr>
          <p:nvPr/>
        </p:nvSpPr>
        <p:spPr>
          <a:xfrm>
            <a:off x="7310446" y="428604"/>
            <a:ext cx="4567190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  <a:endParaRPr kumimoji="0" lang="ru-RU" sz="20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применение насилия и устрашения,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которое достигается использованием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особо острых форм и методов; 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направленность на достижение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политических целей, на ослабление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политических противников; 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повышенная общественная опасность,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связанная с непосредственной угрозой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жизни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людей,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нелегитимность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использование конспирации; </a:t>
            </a: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опосредованный способ достижения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политического  результата.</a:t>
            </a:r>
          </a:p>
        </p:txBody>
      </p:sp>
      <p:sp>
        <p:nvSpPr>
          <p:cNvPr id="38" name="Прямоугольник: скругленные углы 35">
            <a:extLst>
              <a:ext uri="{FF2B5EF4-FFF2-40B4-BE49-F238E27FC236}">
                <a16:creationId xmlns:a16="http://schemas.microsoft.com/office/drawing/2014/main" id="{7EC1D7FD-6D7F-4E9C-A243-53BDD89BB57B}"/>
              </a:ext>
            </a:extLst>
          </p:cNvPr>
          <p:cNvSpPr/>
          <p:nvPr/>
        </p:nvSpPr>
        <p:spPr>
          <a:xfrm rot="2689455">
            <a:off x="6580288" y="5413486"/>
            <a:ext cx="613694" cy="613694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53D5C0-35CC-444B-BF8D-E975C163D6B6}"/>
              </a:ext>
            </a:extLst>
          </p:cNvPr>
          <p:cNvSpPr txBox="1"/>
          <p:nvPr/>
        </p:nvSpPr>
        <p:spPr>
          <a:xfrm>
            <a:off x="6639310" y="548950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05</a:t>
            </a:r>
          </a:p>
        </p:txBody>
      </p:sp>
      <p:sp>
        <p:nvSpPr>
          <p:cNvPr id="42" name="Заголовок 4">
            <a:extLst>
              <a:ext uri="{FF2B5EF4-FFF2-40B4-BE49-F238E27FC236}">
                <a16:creationId xmlns:a16="http://schemas.microsoft.com/office/drawing/2014/main" id="{67EBAB29-0671-42F3-92CD-CE08D17679D6}"/>
              </a:ext>
            </a:extLst>
          </p:cNvPr>
          <p:cNvSpPr txBox="1">
            <a:spLocks/>
          </p:cNvSpPr>
          <p:nvPr/>
        </p:nvSpPr>
        <p:spPr>
          <a:xfrm>
            <a:off x="7167570" y="0"/>
            <a:ext cx="3357586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ПРИЗНАКИ ТЕРРОРИЗМА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52795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46" y="142852"/>
            <a:ext cx="4857784" cy="857256"/>
          </a:xfrm>
        </p:spPr>
        <p:txBody>
          <a:bodyPr>
            <a:noAutofit/>
          </a:bodyPr>
          <a:lstStyle/>
          <a:p>
            <a:r>
              <a:rPr lang="ru-RU" sz="2400" dirty="0"/>
              <a:t>Противодействие: меры ответственности</a:t>
            </a:r>
            <a:endParaRPr lang="ru-RU" sz="2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166646" y="1214422"/>
            <a:ext cx="6557970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Вербуются: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специалисты, имеющие инженерно-техническую подготовку и способные планировать и осуществлять разработку средств совершения   террористических актов;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неквалифицированные в профессиональном отношении лица, имеющие те или иные причины примкнуть к террористам.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523836" y="4286256"/>
            <a:ext cx="6724659" cy="41434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Не существует какого-либо набора   личностных качеств, неизбежно ведущих человека в террористическую организацию</a:t>
            </a: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6953256" y="357166"/>
            <a:ext cx="5000660" cy="4857784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ВОЗРАСТ КАК ФАКТОР РИСКА</a:t>
            </a:r>
          </a:p>
          <a:p>
            <a:pPr marR="0" lvl="0" algn="ctr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последние годы отмечаются попытки втянуть в террористическую   деятельность подростков и юношей, так как молодёжь в силу специфики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психоэмоционального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и физического развития крайне уязвима перед внешними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манипулятивными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воздействиями</a:t>
            </a:r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ttps://maou7school.ru/wp-content/uploads/ehkstremizm_dlja_roditelej-scaled-2-2048x1443.jpg"/>
          <p:cNvPicPr>
            <a:picLocks noChangeAspect="1" noChangeArrowheads="1"/>
          </p:cNvPicPr>
          <p:nvPr/>
        </p:nvPicPr>
        <p:blipFill>
          <a:blip r:embed="rId2"/>
          <a:srcRect r="67625" b="57801"/>
          <a:stretch>
            <a:fillRect/>
          </a:stretch>
        </p:blipFill>
        <p:spPr bwMode="auto">
          <a:xfrm>
            <a:off x="7517056" y="0"/>
            <a:ext cx="4674943" cy="4653136"/>
          </a:xfrm>
          <a:prstGeom prst="rect">
            <a:avLst/>
          </a:prstGeom>
          <a:noFill/>
        </p:spPr>
      </p:pic>
      <p:sp>
        <p:nvSpPr>
          <p:cNvPr id="10" name="Текст 6">
            <a:extLst>
              <a:ext uri="{FF2B5EF4-FFF2-40B4-BE49-F238E27FC236}">
                <a16:creationId xmlns:a16="http://schemas.microsoft.com/office/drawing/2014/main" id="{9B5DE742-D163-465F-95DA-53353B48F368}"/>
              </a:ext>
            </a:extLst>
          </p:cNvPr>
          <p:cNvSpPr txBox="1">
            <a:spLocks/>
          </p:cNvSpPr>
          <p:nvPr/>
        </p:nvSpPr>
        <p:spPr>
          <a:xfrm>
            <a:off x="0" y="4214818"/>
            <a:ext cx="8429684" cy="1709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>
                <a:solidFill>
                  <a:schemeClr val="bg1"/>
                </a:solidFill>
              </a:rPr>
              <a:t>Для вербовки используются самые различные методы: убеждение, внушение, </a:t>
            </a:r>
            <a:r>
              <a:rPr lang="ru-RU" sz="2000" dirty="0" err="1">
                <a:solidFill>
                  <a:schemeClr val="bg1"/>
                </a:solidFill>
              </a:rPr>
              <a:t>зомбирование</a:t>
            </a:r>
            <a:r>
              <a:rPr lang="ru-RU" sz="2000" dirty="0">
                <a:solidFill>
                  <a:schemeClr val="bg1"/>
                </a:solidFill>
              </a:rPr>
              <a:t>, подкуп, обман, шантаж, идеологическая обработка, предложение специальной литературы для ознакомления, апелляция к патриотическим или религиозным чувствам, восхваление родственников или знакомых, ранее примкнувших к террористам, принуждение и т.п. В последнее время в интересах </a:t>
            </a:r>
            <a:r>
              <a:rPr lang="ru-RU" sz="2000" dirty="0" err="1">
                <a:solidFill>
                  <a:schemeClr val="bg1"/>
                </a:solidFill>
              </a:rPr>
              <a:t>рекрутирования</a:t>
            </a:r>
            <a:r>
              <a:rPr lang="ru-RU" sz="2000" dirty="0">
                <a:solidFill>
                  <a:schemeClr val="bg1"/>
                </a:solidFill>
              </a:rPr>
              <a:t> широко используется Интернет, где созданы специальные порталы, пропагандирующие экстремистские взгляды, информирующие о способах создания средств совершения терактов и тактике их осуществления.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9890DD7-4687-4807-9E34-604A90BD13E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74" y="2928934"/>
            <a:ext cx="224103" cy="2667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A792F78-7AA0-4BC8-86F3-8FE2FCA78B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274" y="2428868"/>
            <a:ext cx="224103" cy="266700"/>
          </a:xfrm>
          <a:prstGeom prst="rect">
            <a:avLst/>
          </a:prstGeom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166646" y="214290"/>
            <a:ext cx="6143668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R="0" lvl="0" algn="just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 существует какого-либо единого пути   попадания в террористические группировки и привлечения к террористической   деятельности. Однако отмечаются   некоторые общие тенденции приобщения людей к терроризму. </a:t>
            </a:r>
          </a:p>
        </p:txBody>
      </p:sp>
      <p:sp>
        <p:nvSpPr>
          <p:cNvPr id="16" name="Содержимое 2"/>
          <p:cNvSpPr txBox="1">
            <a:spLocks/>
          </p:cNvSpPr>
          <p:nvPr/>
        </p:nvSpPr>
        <p:spPr>
          <a:xfrm>
            <a:off x="309522" y="2000216"/>
            <a:ext cx="6215106" cy="200484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28600" marR="0" lvl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Действия вербовщиков:</a:t>
            </a:r>
          </a:p>
          <a:p>
            <a:pPr marL="514350" marR="0" lvl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«бомбардируют» человека вниманием и любовью;</a:t>
            </a:r>
          </a:p>
          <a:p>
            <a:pPr marL="514350" marR="0" lvl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стремятся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максимально упростить картину мира,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делают его «черно-белым»;</a:t>
            </a:r>
          </a:p>
          <a:p>
            <a:pPr marL="514350" marR="0" lvl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постепенное и последовательное вовлечение новичка.</a:t>
            </a:r>
          </a:p>
          <a:p>
            <a:pPr marL="514350" marR="0" lvl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493315">
            <a:off x="484476" y="2354403"/>
            <a:ext cx="367865" cy="3840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498328" y="229892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493315">
            <a:off x="484475" y="2870281"/>
            <a:ext cx="367865" cy="3840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: скругленные углы 13">
            <a:extLst>
              <a:ext uri="{FF2B5EF4-FFF2-40B4-BE49-F238E27FC236}">
                <a16:creationId xmlns:a16="http://schemas.microsoft.com/office/drawing/2014/main" id="{D9A4C0DD-BAAA-4049-9F83-4C70C08B620F}"/>
              </a:ext>
            </a:extLst>
          </p:cNvPr>
          <p:cNvSpPr/>
          <p:nvPr/>
        </p:nvSpPr>
        <p:spPr>
          <a:xfrm rot="2493315">
            <a:off x="505224" y="3367952"/>
            <a:ext cx="367865" cy="38400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501569" y="281480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3BCE176-3A3A-4219-960B-7E88364E244F}"/>
              </a:ext>
            </a:extLst>
          </p:cNvPr>
          <p:cNvSpPr txBox="1"/>
          <p:nvPr/>
        </p:nvSpPr>
        <p:spPr>
          <a:xfrm>
            <a:off x="530332" y="331320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8286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309522" y="285728"/>
            <a:ext cx="4286280" cy="611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F0000"/>
                </a:solidFill>
              </a:rPr>
              <a:t>ПРОТИВОДЕЙСТВИЕ: МЕРЫ ОТВЕТСТВЕННОСТИ</a:t>
            </a: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309522" y="1428736"/>
            <a:ext cx="4614858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Терроризм   невозможно одолеть исключительно силовыми методами. Необходима кропотливая, целенаправленная деятельность по устранению экономических, политических,   идеологических, социальных и других причин, способствующих вовлечению   людей в террористическую деятельность.</a:t>
            </a: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310446" y="214290"/>
            <a:ext cx="4881554" cy="46371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000" b="1" dirty="0">
                <a:solidFill>
                  <a:srgbClr val="FF0000"/>
                </a:solidFill>
              </a:rPr>
              <a:t>Противодействие терроризму 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 это комплексная деятельность органов   государственной власти и органов местного самоуправления, а также   физических и юридических лиц по: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предупреждению терроризма, в том числе по   выявлению и последующему устранению причин и условий, способствующих   совершению террористических актов (профилактика терроризма);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выявлению,   предупреждению, пресечению, раскрытию и расследованию террористического   акта (борьба с терроризмом); 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минимизации и (или) ликвидации последствий   проявлений терроризма</a:t>
            </a: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660" y="3986019"/>
            <a:ext cx="1785950" cy="287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765" y="1923967"/>
            <a:ext cx="695802" cy="6088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632" y="3501008"/>
            <a:ext cx="650180" cy="60887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98" y="4816889"/>
            <a:ext cx="694014" cy="6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8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214290"/>
            <a:ext cx="6706065" cy="6688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ПРОТИВОДЕЙСТВИЕ: МЕРЫ ОТВЕТСТВЕННОСТИ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436619" y="255596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95369" y="2631980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1238216" y="928670"/>
            <a:ext cx="8358246" cy="47525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отождествление действий СССР и нацистской Германии в период Второй мировой войны и отрицание решающей роли СССР в разгроме фашизма</a:t>
            </a:r>
          </a:p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Ответственность: </a:t>
            </a:r>
            <a:r>
              <a:rPr kumimoji="0" lang="ru-RU" sz="2000" b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КоАП</a:t>
            </a: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РФ </a:t>
            </a:r>
            <a:b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Штраф на граждан в размере от 1 тыс. до 2 тыс. рублей либо административный арест на срок до 15 суток; </a:t>
            </a:r>
          </a:p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должностных лиц - от 2 тыс. до 4 тыс. рублей; </a:t>
            </a:r>
          </a:p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юридических лиц - от 10 тыс. до 50 тыс. рублей.</a:t>
            </a:r>
          </a:p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2000" dirty="0"/>
          </a:p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Повторное совершение указанного правонарушения влечет наложение административного штрафа на граждан в размере от 2,5 тыс. до 5 тыс. рублей либо административный арест на срок до 15 суток;</a:t>
            </a:r>
          </a:p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должностных лиц - от 5 тыс. до 20 тыс. рублей или дисквалификацию на срок от 6 месяцев до 1 года; </a:t>
            </a:r>
          </a:p>
          <a:p>
            <a:pPr marL="0" marR="0" lvl="0" algn="l" defTabSz="914400" rtl="0" eaLnBrk="1" fontAlgn="auto" latinLnBrk="0" hangingPunct="1"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 юридических лиц - от 50 тыс. до 100 тыс. рублей или административное приостановление деятельности на срок до 90 суток</a:t>
            </a:r>
          </a:p>
        </p:txBody>
      </p:sp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508059" y="405616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666809" y="4132179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214290"/>
            <a:ext cx="6706065" cy="6688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ПРОТИВОДЕЙСТВИЕ: МЕРЫ ОТВЕТСТВЕННОСТИ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436619" y="255596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595369" y="2631980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39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508059" y="405616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666809" y="4132179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38216" y="1071546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За публичные действия, направленные на дискредитацию использования Вооруженных Сил Российской Федерации</a:t>
            </a:r>
          </a:p>
          <a:p>
            <a:r>
              <a:rPr lang="ru-RU" sz="2000" dirty="0"/>
              <a:t>Ответственность: КоАП РФ</a:t>
            </a:r>
          </a:p>
          <a:p>
            <a:endParaRPr lang="ru-RU" sz="2000" dirty="0"/>
          </a:p>
          <a:p>
            <a:r>
              <a:rPr lang="ru-RU" sz="2000" dirty="0"/>
              <a:t>Штраф на граждан в размере от 30 тыс. до 50 тыс. рублей; </a:t>
            </a:r>
          </a:p>
          <a:p>
            <a:r>
              <a:rPr lang="ru-RU" sz="2000" dirty="0"/>
              <a:t>на должностных лиц - от 100 тыс. до 200 тыс. рублей; </a:t>
            </a:r>
          </a:p>
          <a:p>
            <a:r>
              <a:rPr lang="ru-RU" sz="2000" dirty="0"/>
              <a:t>на юридических лиц - от 300 тыс. до 500 тыс. рублей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FF0000"/>
                </a:solidFill>
              </a:rPr>
              <a:t>Те же действия, сопровождающиеся призывами к проведению несанкционированных публичных мероприятий</a:t>
            </a:r>
          </a:p>
          <a:p>
            <a:r>
              <a:rPr lang="ru-RU" sz="2000" dirty="0"/>
              <a:t>штраф на граждан в размере от 50 тыс. до 100 тыс. рублей; </a:t>
            </a:r>
          </a:p>
          <a:p>
            <a:r>
              <a:rPr lang="ru-RU" sz="2000" dirty="0"/>
              <a:t>на должностных лиц - от 200 тыс. до 300 тыс. рублей;</a:t>
            </a:r>
          </a:p>
          <a:p>
            <a:r>
              <a:rPr lang="ru-RU" sz="2000" dirty="0"/>
              <a:t>на юридических лиц - от 500 тыс. до 1 млн рублей.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98" y="214290"/>
            <a:ext cx="6706065" cy="668887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ПРОТИВОДЕЙСТВИЕ: МЕРЫ ОТВЕТСТВЕННОСТИ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793810" y="2341652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2560" y="2417666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95406" y="928670"/>
            <a:ext cx="70009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За призывы к осуществлению санкций в отношении РФ, граждан РФ или российских юридических лиц</a:t>
            </a:r>
          </a:p>
          <a:p>
            <a:r>
              <a:rPr lang="ru-RU" sz="2000" dirty="0"/>
              <a:t>Ответственность: КоАП РФ</a:t>
            </a:r>
          </a:p>
          <a:p>
            <a:endParaRPr lang="ru-RU" sz="2000" dirty="0"/>
          </a:p>
          <a:p>
            <a:r>
              <a:rPr lang="ru-RU" sz="2000" dirty="0"/>
              <a:t>Штраф на граждан в размере от 30 тыс. до 50 тыс. рублей;</a:t>
            </a:r>
          </a:p>
          <a:p>
            <a:r>
              <a:rPr lang="ru-RU" sz="2000" dirty="0"/>
              <a:t> на должностных лиц - от 100 тыс. до 200 тыс. рублей;</a:t>
            </a:r>
          </a:p>
          <a:p>
            <a:r>
              <a:rPr lang="ru-RU" sz="2000" dirty="0"/>
              <a:t> на юридических лиц - от 300 тыс. до 500 тыс. рублей.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95406" y="3500438"/>
            <a:ext cx="79296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/>
                </a:solidFill>
              </a:rPr>
              <a:t>За публичное распространение под видом достоверных сообщений заведомо ложной информации, содержащей данные об использовании Вооруженных Сил Российской Федерации в целях защиты интересов Российской Федерации и ее граждан, поддержания международного мира и безопасности. </a:t>
            </a:r>
          </a:p>
          <a:p>
            <a:r>
              <a:rPr lang="ru-RU" sz="2000" i="1" dirty="0"/>
              <a:t>Ответственность: УК РФ</a:t>
            </a:r>
            <a:endParaRPr lang="ru-RU" sz="2000" dirty="0"/>
          </a:p>
          <a:p>
            <a:endParaRPr lang="ru-RU" sz="2000" dirty="0"/>
          </a:p>
          <a:p>
            <a:r>
              <a:rPr lang="ru-RU" sz="2000" dirty="0"/>
              <a:t>Максимальное наказание 3 года лишения свободы.</a:t>
            </a:r>
          </a:p>
        </p:txBody>
      </p:sp>
      <p:sp>
        <p:nvSpPr>
          <p:cNvPr id="11" name="Прямоугольник: скругленные углы 15">
            <a:extLst>
              <a:ext uri="{FF2B5EF4-FFF2-40B4-BE49-F238E27FC236}">
                <a16:creationId xmlns:a16="http://schemas.microsoft.com/office/drawing/2014/main" id="{F20FA84D-2D85-48FC-8112-CE1A01B3A4DC}"/>
              </a:ext>
            </a:extLst>
          </p:cNvPr>
          <p:cNvSpPr/>
          <p:nvPr/>
        </p:nvSpPr>
        <p:spPr>
          <a:xfrm rot="2689455">
            <a:off x="793809" y="562780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1B6907-BFD2-4D10-94E7-BD13B53449F3}"/>
              </a:ext>
            </a:extLst>
          </p:cNvPr>
          <p:cNvSpPr txBox="1"/>
          <p:nvPr/>
        </p:nvSpPr>
        <p:spPr>
          <a:xfrm>
            <a:off x="952559" y="5703815"/>
            <a:ext cx="285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1237</TotalTime>
  <Words>1168</Words>
  <Application>Microsoft Office PowerPoint</Application>
  <PresentationFormat>Широкоэкранный</PresentationFormat>
  <Paragraphs>147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Противодействие: меры ответственности</vt:lpstr>
      <vt:lpstr>Презентация PowerPoint</vt:lpstr>
      <vt:lpstr>Презентация PowerPoint</vt:lpstr>
      <vt:lpstr>ПРОТИВОДЕЙСТВИЕ: МЕРЫ ОТВЕТСТВЕННОСТИ</vt:lpstr>
      <vt:lpstr>ПРОТИВОДЕЙСТВИЕ: МЕРЫ ОТВЕТСТВЕННОСТИ</vt:lpstr>
      <vt:lpstr>ПРОТИВОДЕЙСТВИЕ: МЕРЫ ОТВЕТСТВЕННОСТИ</vt:lpstr>
      <vt:lpstr>ПРОТИВОДЕЙСТВИЕ: МЕРЫ ОТВЕТСТВЕННОСТИ</vt:lpstr>
      <vt:lpstr>ПРОТИВОДЕЙСТВИЕ: МЕРЫ ОТВЕТСТВЕННОСТИ</vt:lpstr>
      <vt:lpstr>Презентация PowerPoint</vt:lpstr>
      <vt:lpstr>Презентация PowerPoint</vt:lpstr>
      <vt:lpstr>ПРОТИВОДЕЙСТВИЕ: МЕРЫ ОТВЕТСТВЕННОСТИ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_GOCHS</cp:lastModifiedBy>
  <cp:revision>47</cp:revision>
  <dcterms:created xsi:type="dcterms:W3CDTF">2020-06-15T10:11:26Z</dcterms:created>
  <dcterms:modified xsi:type="dcterms:W3CDTF">2024-10-12T05:44:38Z</dcterms:modified>
</cp:coreProperties>
</file>